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Die Folien sind eine Möglichkeit, die einzelnen Elemente im Firmkurs anzuordnen. Fühlen Sie sich frei, selbst Pausen hinzuzufügen. Für den Beginn des Kurses und zur Auflockerung, empfiehlt es sich Spiele mit einzubauen.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9581cc08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9581cc08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581cc08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581cc08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9581cc08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9581cc08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8cce52c8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8cce52c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Mehr Informationen und weitere Möglichkeiten der Arbeit mit diesem Kurzfilm findest Du in Elements I2</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8cce52c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8cce52c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Je nach Zeit und Gruppengröße können sie die Rückmeldung zum Film in einem in einem großen Podium machen oder sie erstellen Kleingruppen/Breakout Rooms.</a:t>
            </a:r>
            <a:endParaRPr/>
          </a:p>
          <a:p>
            <a:pPr indent="0" lvl="0" marL="0" rtl="0" algn="l">
              <a:spcBef>
                <a:spcPts val="0"/>
              </a:spcBef>
              <a:spcAft>
                <a:spcPts val="0"/>
              </a:spcAft>
              <a:buNone/>
            </a:pPr>
            <a:r>
              <a:rPr lang="de"/>
              <a:t>Lassen Sie die TN nur die (eine) wichtigste Erkenntnis zurückmelden, um die Zeit in der großen Gruppe sinnvoll zu nutzen.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96e45a7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96e45a7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Methode findet sich ausführlich beschrieben in Elements M3. Dort findest Du eine ausführlichere Anleitung der Methode. Im Rahmen dieses Firmkurses ist die Methode auf den Anwendungszweck reduziert.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96e45a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96e45a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Methode kann via digital &amp; zoom schwierig sein. Es gibt mehrere Möglichkeiten es zu lösen. Sie können die Jugendlichen auffordern einfach 1 Selfie und 1 von jmd anderen fotographiertes Bild von ihnen aus ihrem Fotoalbum zu wählen. Oder sie schicken Kleingruppen in Breakout Rooms und lassen die Webcam als Kamera nutzen. Die Fremd- und Selbstinszenierung funktioniert dann via Zuruf.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96e45a7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96e45a7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Folie dient als Platzhalter Folie, während die Fotos eingeblendet werden.</a:t>
            </a:r>
            <a:endParaRPr/>
          </a:p>
          <a:p>
            <a:pPr indent="0" lvl="0" marL="0" rtl="0" algn="l">
              <a:spcBef>
                <a:spcPts val="0"/>
              </a:spcBef>
              <a:spcAft>
                <a:spcPts val="0"/>
              </a:spcAft>
              <a:buNone/>
            </a:pPr>
            <a:r>
              <a:rPr lang="de"/>
              <a:t>Eine Möglichkeit, die Fotos zu zeigen ist u.a., dass die TN ihren Bildschirm teilen.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9581cc08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9581cc08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9581cc0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9581cc0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Starten Sie die Andacht mit einer kleinen Stille. Wenn Sie möchten, können sie leichte Musik im Hintergrund laufen lassen.</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Wenn Sie das Gefühl haben, dass alle Jugendliche sich in der Stille wohlfühlen, können sie das Gebet langsam lesen.</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Dann lassen Sie die Andacht mit Stille ausklingen.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96e45a73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96e45a73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sz="1200">
                <a:solidFill>
                  <a:schemeClr val="dk1"/>
                </a:solidFill>
              </a:rPr>
              <a:t>Gott,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wie viel weißt Du eigentlich</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und wie weit reicht Dein Wissen?</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Deine Entscheidungen verstehe ich oft nicht.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Deine Wege sehe ich manchmal nicht.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Doch wer schafft das schon?</a:t>
            </a:r>
            <a:endParaRPr sz="1200">
              <a:solidFill>
                <a:schemeClr val="dk1"/>
              </a:solidFill>
            </a:endParaRPr>
          </a:p>
          <a:p>
            <a:pPr indent="0" lvl="0" marL="0" rtl="0" algn="l">
              <a:spcBef>
                <a:spcPts val="0"/>
              </a:spcBef>
              <a:spcAft>
                <a:spcPts val="0"/>
              </a:spcAft>
              <a:buNone/>
            </a:pPr>
            <a:r>
              <a:t/>
            </a:r>
            <a:endParaRPr sz="1200">
              <a:solidFill>
                <a:srgbClr val="FFFFFF"/>
              </a:solidFill>
              <a:latin typeface="Raleway"/>
              <a:ea typeface="Raleway"/>
              <a:cs typeface="Raleway"/>
              <a:sym typeface="Ralew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53150BNX2U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15583" l="0" r="0" t="0"/>
          <a:stretch/>
        </p:blipFill>
        <p:spPr>
          <a:xfrm>
            <a:off x="0" y="0"/>
            <a:ext cx="9144002" cy="5143500"/>
          </a:xfrm>
          <a:prstGeom prst="rect">
            <a:avLst/>
          </a:prstGeom>
          <a:noFill/>
          <a:ln>
            <a:noFill/>
          </a:ln>
        </p:spPr>
      </p:pic>
      <p:sp>
        <p:nvSpPr>
          <p:cNvPr id="59" name="Google Shape;59;p14"/>
          <p:cNvSpPr txBox="1"/>
          <p:nvPr/>
        </p:nvSpPr>
        <p:spPr>
          <a:xfrm>
            <a:off x="492125" y="2192200"/>
            <a:ext cx="4576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Was macht</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Dich stark?</a:t>
            </a:r>
            <a:endParaRPr sz="5000">
              <a:solidFill>
                <a:schemeClr val="lt1"/>
              </a:solidFill>
              <a:latin typeface="Raleway Thin"/>
              <a:ea typeface="Raleway Thin"/>
              <a:cs typeface="Raleway Thin"/>
              <a:sym typeface="Raleway Thin"/>
            </a:endParaRPr>
          </a:p>
        </p:txBody>
      </p:sp>
      <p:sp>
        <p:nvSpPr>
          <p:cNvPr id="60" name="Google Shape;60;p14"/>
          <p:cNvSpPr txBox="1"/>
          <p:nvPr/>
        </p:nvSpPr>
        <p:spPr>
          <a:xfrm>
            <a:off x="520980" y="3770525"/>
            <a:ext cx="457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Modul 2</a:t>
            </a:r>
            <a:endParaRPr sz="2500">
              <a:solidFill>
                <a:schemeClr val="lt1"/>
              </a:solidFill>
              <a:latin typeface="Raleway"/>
              <a:ea typeface="Raleway"/>
              <a:cs typeface="Raleway"/>
              <a:sym typeface="Raleway"/>
            </a:endParaRPr>
          </a:p>
        </p:txBody>
      </p:sp>
      <p:pic>
        <p:nvPicPr>
          <p:cNvPr id="61" name="Google Shape;61;p14"/>
          <p:cNvPicPr preferRelativeResize="0"/>
          <p:nvPr/>
        </p:nvPicPr>
        <p:blipFill>
          <a:blip r:embed="rId4">
            <a:alphaModFix/>
          </a:blip>
          <a:stretch>
            <a:fillRect/>
          </a:stretch>
        </p:blipFill>
        <p:spPr>
          <a:xfrm>
            <a:off x="7646825" y="3916012"/>
            <a:ext cx="1082825" cy="278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blip>
          <a:srcRect b="12480" l="0" r="0" t="12472"/>
          <a:stretch/>
        </p:blipFill>
        <p:spPr>
          <a:xfrm>
            <a:off x="0" y="0"/>
            <a:ext cx="9144001" cy="5143497"/>
          </a:xfrm>
          <a:prstGeom prst="rect">
            <a:avLst/>
          </a:prstGeom>
          <a:noFill/>
          <a:ln>
            <a:noFill/>
          </a:ln>
        </p:spPr>
      </p:pic>
      <p:sp>
        <p:nvSpPr>
          <p:cNvPr id="122" name="Google Shape;122;p23"/>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nvSpPr>
        <p:spPr>
          <a:xfrm>
            <a:off x="388100" y="1810450"/>
            <a:ext cx="44874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de" sz="1500">
                <a:latin typeface="Raleway Thin"/>
                <a:ea typeface="Raleway Thin"/>
                <a:cs typeface="Raleway Thin"/>
                <a:sym typeface="Raleway Thin"/>
              </a:rPr>
              <a:t>Eine kleine Aufgabe</a:t>
            </a:r>
            <a:endParaRPr sz="1500">
              <a:latin typeface="Raleway Thin"/>
              <a:ea typeface="Raleway Thin"/>
              <a:cs typeface="Raleway Thin"/>
              <a:sym typeface="Raleway Thin"/>
            </a:endParaRPr>
          </a:p>
          <a:p>
            <a:pPr indent="0" lvl="0" marL="0" rtl="0" algn="l">
              <a:lnSpc>
                <a:spcPct val="150000"/>
              </a:lnSpc>
              <a:spcBef>
                <a:spcPts val="0"/>
              </a:spcBef>
              <a:spcAft>
                <a:spcPts val="0"/>
              </a:spcAft>
              <a:buNone/>
            </a:pPr>
            <a:r>
              <a:rPr lang="de" sz="1500">
                <a:latin typeface="Raleway Thin"/>
                <a:ea typeface="Raleway Thin"/>
                <a:cs typeface="Raleway Thin"/>
                <a:sym typeface="Raleway Thin"/>
              </a:rPr>
              <a:t>für die Woche.</a:t>
            </a:r>
            <a:endParaRPr sz="1500">
              <a:latin typeface="Raleway Thin"/>
              <a:ea typeface="Raleway Thin"/>
              <a:cs typeface="Raleway Thin"/>
              <a:sym typeface="Raleway Thin"/>
            </a:endParaRPr>
          </a:p>
        </p:txBody>
      </p:sp>
      <p:sp>
        <p:nvSpPr>
          <p:cNvPr id="128" name="Google Shape;128;p24"/>
          <p:cNvSpPr txBox="1"/>
          <p:nvPr/>
        </p:nvSpPr>
        <p:spPr>
          <a:xfrm>
            <a:off x="388100" y="181475"/>
            <a:ext cx="4576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de" sz="5000">
                <a:latin typeface="Raleway Thin"/>
                <a:ea typeface="Raleway Thin"/>
                <a:cs typeface="Raleway Thin"/>
                <a:sym typeface="Raleway Thin"/>
              </a:rPr>
              <a:t>Komplimente</a:t>
            </a:r>
            <a:endParaRPr i="1" sz="5000">
              <a:latin typeface="Raleway Thin"/>
              <a:ea typeface="Raleway Thin"/>
              <a:cs typeface="Raleway Thin"/>
              <a:sym typeface="Raleway Thin"/>
            </a:endParaRPr>
          </a:p>
          <a:p>
            <a:pPr indent="0" lvl="0" marL="0" rtl="0" algn="l">
              <a:spcBef>
                <a:spcPts val="0"/>
              </a:spcBef>
              <a:spcAft>
                <a:spcPts val="0"/>
              </a:spcAft>
              <a:buNone/>
            </a:pPr>
            <a:r>
              <a:rPr i="1" lang="de" sz="5000">
                <a:latin typeface="Raleway Thin"/>
                <a:ea typeface="Raleway Thin"/>
                <a:cs typeface="Raleway Thin"/>
                <a:sym typeface="Raleway Thin"/>
              </a:rPr>
              <a:t>sammeln.</a:t>
            </a:r>
            <a:endParaRPr i="1" sz="5000">
              <a:latin typeface="Raleway Thin"/>
              <a:ea typeface="Raleway Thin"/>
              <a:cs typeface="Raleway Thin"/>
              <a:sym typeface="Raleway Thin"/>
            </a:endParaRPr>
          </a:p>
        </p:txBody>
      </p:sp>
      <p:sp>
        <p:nvSpPr>
          <p:cNvPr id="129" name="Google Shape;129;p24"/>
          <p:cNvSpPr txBox="1"/>
          <p:nvPr/>
        </p:nvSpPr>
        <p:spPr>
          <a:xfrm>
            <a:off x="262403" y="2572450"/>
            <a:ext cx="3870600" cy="23088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Du bist wertvoll.</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Aber manchmal vergehen die Tage so schnell, dass man es vergisst.</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Nimm die Woche ein schickes Notizbuch oder eine Notizapp mit und sammle jedes Kompliment oder Lob, was Dir gemacht wird.</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Schicke das schönste Foto in die gemeinsame Gruppe.</a:t>
            </a:r>
            <a:endParaRPr sz="1200">
              <a:latin typeface="Raleway"/>
              <a:ea typeface="Raleway"/>
              <a:cs typeface="Raleway"/>
              <a:sym typeface="Raleway"/>
            </a:endParaRPr>
          </a:p>
        </p:txBody>
      </p:sp>
      <p:pic>
        <p:nvPicPr>
          <p:cNvPr id="130" name="Google Shape;130;p24"/>
          <p:cNvPicPr preferRelativeResize="0"/>
          <p:nvPr/>
        </p:nvPicPr>
        <p:blipFill rotWithShape="1">
          <a:blip r:embed="rId3">
            <a:alphaModFix/>
          </a:blip>
          <a:srcRect b="-2379" l="0" r="0" t="-3834"/>
          <a:stretch/>
        </p:blipFill>
        <p:spPr>
          <a:xfrm>
            <a:off x="5137509" y="-44400"/>
            <a:ext cx="3857626"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1000"/>
                                        <p:tgtEl>
                                          <p:spTgt spid="1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15583" l="0" r="0" t="0"/>
          <a:stretch/>
        </p:blipFill>
        <p:spPr>
          <a:xfrm>
            <a:off x="0" y="0"/>
            <a:ext cx="9144002" cy="5143500"/>
          </a:xfrm>
          <a:prstGeom prst="rect">
            <a:avLst/>
          </a:prstGeom>
          <a:noFill/>
          <a:ln>
            <a:noFill/>
          </a:ln>
        </p:spPr>
      </p:pic>
      <p:sp>
        <p:nvSpPr>
          <p:cNvPr id="136" name="Google Shape;136;p25"/>
          <p:cNvSpPr txBox="1"/>
          <p:nvPr/>
        </p:nvSpPr>
        <p:spPr>
          <a:xfrm>
            <a:off x="428600" y="3909600"/>
            <a:ext cx="457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Auf geht’s!</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 name="Shape 65"/>
        <p:cNvGrpSpPr/>
        <p:nvPr/>
      </p:nvGrpSpPr>
      <p:grpSpPr>
        <a:xfrm>
          <a:off x="0" y="0"/>
          <a:ext cx="0" cy="0"/>
          <a:chOff x="0" y="0"/>
          <a:chExt cx="0" cy="0"/>
        </a:xfrm>
      </p:grpSpPr>
      <p:sp>
        <p:nvSpPr>
          <p:cNvPr id="66" name="Google Shape;66;p15"/>
          <p:cNvSpPr txBox="1"/>
          <p:nvPr/>
        </p:nvSpPr>
        <p:spPr>
          <a:xfrm>
            <a:off x="291800" y="412000"/>
            <a:ext cx="177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Echt</a:t>
            </a:r>
            <a:endParaRPr sz="5000">
              <a:solidFill>
                <a:schemeClr val="lt1"/>
              </a:solidFill>
              <a:latin typeface="Raleway Thin"/>
              <a:ea typeface="Raleway Thin"/>
              <a:cs typeface="Raleway Thin"/>
              <a:sym typeface="Raleway Thin"/>
            </a:endParaRPr>
          </a:p>
        </p:txBody>
      </p:sp>
      <p:sp>
        <p:nvSpPr>
          <p:cNvPr id="67" name="Google Shape;67;p15"/>
          <p:cNvSpPr txBox="1"/>
          <p:nvPr/>
        </p:nvSpPr>
        <p:spPr>
          <a:xfrm>
            <a:off x="291800" y="1223450"/>
            <a:ext cx="1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Phil Rieger</a:t>
            </a:r>
            <a:endParaRPr sz="1200">
              <a:solidFill>
                <a:schemeClr val="lt1"/>
              </a:solidFill>
              <a:latin typeface="Raleway"/>
              <a:ea typeface="Raleway"/>
              <a:cs typeface="Raleway"/>
              <a:sym typeface="Raleway"/>
            </a:endParaRPr>
          </a:p>
        </p:txBody>
      </p:sp>
      <p:pic>
        <p:nvPicPr>
          <p:cNvPr descr="Frederik und Alis sind beruflich erfolgreich und haben sich ein schickes Eigenheim erarbeitet.&#10;Alis ist dennoch frustriert. Sie ärgert sich, dass die Beiden es nicht schaffen soziale Kontakte zu knüpfen.&#10;Obwohl sie doch immer wieder Paare zu sich nach Hause einladen, werden aus ihren Bekanntschaften nie Freundschaften.&#10;Aus ihrer Verzweiflung heraus setzt Alis alles daran die Kennlernabende mit den anderen Paaren perfekt zu inszenieren. Auch was Frederik zu tun und zu lassen hat.&#10;Es darf nur kein Fehler passieren.&#10;Doch an diesem Abend ist alles anders und Alis muss sich dem stellen, was sie nicht planen kann.&#10;&#10;Dieser Kurzfilm entstand in einer Teamarbeit in den Jahren 2017 und 2018.&#10;Bisher konnte Echt bei einigen Festivals teilnehmen und Erfolge für sich verbuchen: &#10;Beim Und-Bitte-Kurzfilmpreis in Hannover gewann Echt den Publikumspreis und steht somit im Finale um den Filmpreis des Jahres. &#10;Beim Kurzfilmfestival &quot;Filmfestspezial&quot; des Bürgersenders H1 in Hannover gewann Echt den 1. Jurypreis. &#10;Zudem lief Echt bei mehreren Veranstaltungen und Festivals, unter anderem beim Bundesfestival Junger Film 2018. &#10;Weitere Informationen auf unserer Facebook-Seite: https://www.facebook.com/EchtKurzfilm/&#10;&#10;Cast: &#10;Frederik: Henning Hartmann&#10;Alis: Alexandra Ostapenko&#10;Nadja: Anne Rohde&#10;Christian: Gerrit Neuhaus&#10;&#10;Crew: &#10;Regie und Drehbuch: Phil Rieger&#10;Regieassistenz: Anna Sehlmeyer&#10;Kamera: Nicolas L. Meyer&#10;Kameraassistenz: Elias Müller&#10;Set-Aufnahmeleitung: Thomas Böhm&#10;Tonmeisterin: Clara Wignanek&#10;Tonassistenz: Ron und Phil Becker&#10;Licht: Jan-Ole Harmening&#10;Ausstattung: Sarah Zareth&#10;Visuelle Effekte: Constantin Maier&#10;Color Gradig: Nikilo Sonnet&#10;Catering: Heike Rieger, Andreas Rieger, Jan Rieger, Jonas Rieger, Mareike Lenz, Sascha von Poeppinghausen, Philipp Mayer&#10;Set-Runner: Puyan Meyer&#10;Making-Of: Jona Winkler und Puyan Meyer&#10;Design Elitematch und Plakat: Ron Becker&#10;Musik: Umran Ahmadzaei" id="68" name="Google Shape;68;p15" title="ECHT (2018) | Kurzfilm [Deutsch]">
            <a:hlinkClick r:id="rId3"/>
          </p:cNvPr>
          <p:cNvPicPr preferRelativeResize="0"/>
          <p:nvPr/>
        </p:nvPicPr>
        <p:blipFill>
          <a:blip r:embed="rId4">
            <a:alphaModFix/>
          </a:blip>
          <a:stretch>
            <a:fillRect/>
          </a:stretch>
        </p:blipFill>
        <p:spPr>
          <a:xfrm>
            <a:off x="2203875" y="76200"/>
            <a:ext cx="6654782"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 name="Shape 72"/>
        <p:cNvGrpSpPr/>
        <p:nvPr/>
      </p:nvGrpSpPr>
      <p:grpSpPr>
        <a:xfrm>
          <a:off x="0" y="0"/>
          <a:ext cx="0" cy="0"/>
          <a:chOff x="0" y="0"/>
          <a:chExt cx="0" cy="0"/>
        </a:xfrm>
      </p:grpSpPr>
      <p:sp>
        <p:nvSpPr>
          <p:cNvPr id="73" name="Google Shape;73;p16"/>
          <p:cNvSpPr txBox="1"/>
          <p:nvPr/>
        </p:nvSpPr>
        <p:spPr>
          <a:xfrm>
            <a:off x="3641000" y="412000"/>
            <a:ext cx="42891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Welcher Satz ist Dir im Gedächtnis geblieben?</a:t>
            </a:r>
            <a:endParaRPr sz="5000">
              <a:solidFill>
                <a:schemeClr val="lt1"/>
              </a:solidFill>
              <a:latin typeface="Raleway Thin"/>
              <a:ea typeface="Raleway Thin"/>
              <a:cs typeface="Raleway Thin"/>
              <a:sym typeface="Raleway Thin"/>
            </a:endParaRPr>
          </a:p>
        </p:txBody>
      </p:sp>
      <p:sp>
        <p:nvSpPr>
          <p:cNvPr id="74" name="Google Shape;74;p16"/>
          <p:cNvSpPr txBox="1"/>
          <p:nvPr/>
        </p:nvSpPr>
        <p:spPr>
          <a:xfrm>
            <a:off x="291800" y="412000"/>
            <a:ext cx="177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Echt</a:t>
            </a:r>
            <a:endParaRPr sz="5000">
              <a:solidFill>
                <a:schemeClr val="lt1"/>
              </a:solidFill>
              <a:latin typeface="Raleway Thin"/>
              <a:ea typeface="Raleway Thin"/>
              <a:cs typeface="Raleway Thin"/>
              <a:sym typeface="Raleway Thin"/>
            </a:endParaRPr>
          </a:p>
        </p:txBody>
      </p:sp>
      <p:sp>
        <p:nvSpPr>
          <p:cNvPr id="75" name="Google Shape;75;p16"/>
          <p:cNvSpPr txBox="1"/>
          <p:nvPr/>
        </p:nvSpPr>
        <p:spPr>
          <a:xfrm>
            <a:off x="291800" y="1223450"/>
            <a:ext cx="177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Phil Rieger</a:t>
            </a:r>
            <a:endParaRPr sz="1200">
              <a:solidFill>
                <a:schemeClr val="lt1"/>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b="15583" l="0" r="0" t="0"/>
          <a:stretch/>
        </p:blipFill>
        <p:spPr>
          <a:xfrm>
            <a:off x="0" y="0"/>
            <a:ext cx="9144002" cy="5143500"/>
          </a:xfrm>
          <a:prstGeom prst="rect">
            <a:avLst/>
          </a:prstGeom>
          <a:noFill/>
          <a:ln>
            <a:noFill/>
          </a:ln>
        </p:spPr>
      </p:pic>
      <p:sp>
        <p:nvSpPr>
          <p:cNvPr id="81" name="Google Shape;81;p17"/>
          <p:cNvSpPr txBox="1"/>
          <p:nvPr/>
        </p:nvSpPr>
        <p:spPr>
          <a:xfrm>
            <a:off x="528150" y="1428175"/>
            <a:ext cx="45768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Bilder</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von</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mir.</a:t>
            </a:r>
            <a:endParaRPr sz="5000">
              <a:solidFill>
                <a:schemeClr val="lt1"/>
              </a:solidFill>
              <a:latin typeface="Raleway Thin"/>
              <a:ea typeface="Raleway Thin"/>
              <a:cs typeface="Raleway Thin"/>
              <a:sym typeface="Raleway Thin"/>
            </a:endParaRPr>
          </a:p>
        </p:txBody>
      </p:sp>
      <p:sp>
        <p:nvSpPr>
          <p:cNvPr id="82" name="Google Shape;82;p17"/>
          <p:cNvSpPr txBox="1"/>
          <p:nvPr/>
        </p:nvSpPr>
        <p:spPr>
          <a:xfrm>
            <a:off x="528155" y="3892475"/>
            <a:ext cx="457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3 Fotos von Dir.</a:t>
            </a:r>
            <a:endParaRPr sz="2500">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6" name="Shape 86"/>
        <p:cNvGrpSpPr/>
        <p:nvPr/>
      </p:nvGrpSpPr>
      <p:grpSpPr>
        <a:xfrm>
          <a:off x="0" y="0"/>
          <a:ext cx="0" cy="0"/>
          <a:chOff x="0" y="0"/>
          <a:chExt cx="0" cy="0"/>
        </a:xfrm>
      </p:grpSpPr>
      <p:sp>
        <p:nvSpPr>
          <p:cNvPr id="87" name="Google Shape;87;p18"/>
          <p:cNvSpPr txBox="1"/>
          <p:nvPr/>
        </p:nvSpPr>
        <p:spPr>
          <a:xfrm>
            <a:off x="291800" y="183400"/>
            <a:ext cx="4280100" cy="9543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Du brauchst:</a:t>
            </a:r>
            <a:endParaRPr sz="5000">
              <a:solidFill>
                <a:schemeClr val="lt1"/>
              </a:solidFill>
              <a:latin typeface="Raleway Thin"/>
              <a:ea typeface="Raleway Thin"/>
              <a:cs typeface="Raleway Thin"/>
              <a:sym typeface="Raleway Thin"/>
            </a:endParaRPr>
          </a:p>
        </p:txBody>
      </p:sp>
      <p:sp>
        <p:nvSpPr>
          <p:cNvPr id="88" name="Google Shape;88;p18"/>
          <p:cNvSpPr txBox="1"/>
          <p:nvPr/>
        </p:nvSpPr>
        <p:spPr>
          <a:xfrm>
            <a:off x="291800" y="994850"/>
            <a:ext cx="4332600" cy="5541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 Handy mit Fotofunktion oder dein (Handy) Fotoalbum</a:t>
            </a:r>
            <a:endParaRPr sz="1200">
              <a:solidFill>
                <a:schemeClr val="lt1"/>
              </a:solidFill>
              <a:latin typeface="Raleway"/>
              <a:ea typeface="Raleway"/>
              <a:cs typeface="Raleway"/>
              <a:sym typeface="Raleway"/>
            </a:endParaRPr>
          </a:p>
        </p:txBody>
      </p:sp>
      <p:pic>
        <p:nvPicPr>
          <p:cNvPr id="89" name="Google Shape;89;p18"/>
          <p:cNvPicPr preferRelativeResize="0"/>
          <p:nvPr/>
        </p:nvPicPr>
        <p:blipFill>
          <a:blip r:embed="rId3">
            <a:alphaModFix/>
          </a:blip>
          <a:stretch>
            <a:fillRect/>
          </a:stretch>
        </p:blipFill>
        <p:spPr>
          <a:xfrm>
            <a:off x="5757922" y="152400"/>
            <a:ext cx="3225796" cy="4838694"/>
          </a:xfrm>
          <a:prstGeom prst="rect">
            <a:avLst/>
          </a:prstGeom>
          <a:noFill/>
          <a:ln>
            <a:noFill/>
          </a:ln>
        </p:spPr>
      </p:pic>
      <p:sp>
        <p:nvSpPr>
          <p:cNvPr id="90" name="Google Shape;90;p18"/>
          <p:cNvSpPr txBox="1"/>
          <p:nvPr/>
        </p:nvSpPr>
        <p:spPr>
          <a:xfrm>
            <a:off x="291800" y="1505150"/>
            <a:ext cx="4280100" cy="9543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So geht es:</a:t>
            </a:r>
            <a:endParaRPr sz="5000">
              <a:solidFill>
                <a:schemeClr val="lt1"/>
              </a:solidFill>
              <a:latin typeface="Raleway Thin"/>
              <a:ea typeface="Raleway Thin"/>
              <a:cs typeface="Raleway Thin"/>
              <a:sym typeface="Raleway Thin"/>
            </a:endParaRPr>
          </a:p>
        </p:txBody>
      </p:sp>
      <p:sp>
        <p:nvSpPr>
          <p:cNvPr id="91" name="Google Shape;91;p18"/>
          <p:cNvSpPr txBox="1"/>
          <p:nvPr/>
        </p:nvSpPr>
        <p:spPr>
          <a:xfrm>
            <a:off x="291800" y="2316600"/>
            <a:ext cx="4332600" cy="27705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Wenn ihr an einem Ort seid, dann teilt euch in dreier Gruppen ein.</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Eure Aufgabe: Erstellt von jeder Person drei Fotos</a:t>
            </a:r>
            <a:endParaRPr sz="1200">
              <a:solidFill>
                <a:schemeClr val="lt1"/>
              </a:solidFill>
              <a:latin typeface="Raleway"/>
              <a:ea typeface="Raleway"/>
              <a:cs typeface="Raleway"/>
              <a:sym typeface="Raleway"/>
            </a:endParaRPr>
          </a:p>
          <a:p>
            <a:pPr indent="-304800" lvl="1" marL="9144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Eins darf die Person selber als Selfie machen.</a:t>
            </a:r>
            <a:endParaRPr sz="1200">
              <a:solidFill>
                <a:schemeClr val="lt1"/>
              </a:solidFill>
              <a:latin typeface="Raleway"/>
              <a:ea typeface="Raleway"/>
              <a:cs typeface="Raleway"/>
              <a:sym typeface="Raleway"/>
            </a:endParaRPr>
          </a:p>
          <a:p>
            <a:pPr indent="-304800" lvl="1" marL="9144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Eins wird von einer anderen Person der Gruppe fotografiert, aber darf von der Person selbst </a:t>
            </a:r>
            <a:r>
              <a:rPr lang="de" sz="1200">
                <a:solidFill>
                  <a:schemeClr val="lt1"/>
                </a:solidFill>
                <a:latin typeface="Raleway"/>
                <a:ea typeface="Raleway"/>
                <a:cs typeface="Raleway"/>
                <a:sym typeface="Raleway"/>
              </a:rPr>
              <a:t>inszeniert</a:t>
            </a:r>
            <a:r>
              <a:rPr lang="de" sz="1200">
                <a:solidFill>
                  <a:schemeClr val="lt1"/>
                </a:solidFill>
                <a:latin typeface="Raleway"/>
                <a:ea typeface="Raleway"/>
                <a:cs typeface="Raleway"/>
                <a:sym typeface="Raleway"/>
              </a:rPr>
              <a:t> werden.</a:t>
            </a:r>
            <a:endParaRPr sz="1200">
              <a:solidFill>
                <a:schemeClr val="lt1"/>
              </a:solidFill>
              <a:latin typeface="Raleway"/>
              <a:ea typeface="Raleway"/>
              <a:cs typeface="Raleway"/>
              <a:sym typeface="Raleway"/>
            </a:endParaRPr>
          </a:p>
          <a:p>
            <a:pPr indent="-304800" lvl="1" marL="9144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Eins wird von der Gruppe inszeniert.</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Schickt alle drei Fotos an die Leitung.</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Solltet ihr digital zusammen sein:</a:t>
            </a:r>
            <a:endParaRPr sz="1200">
              <a:solidFill>
                <a:schemeClr val="lt1"/>
              </a:solidFill>
              <a:latin typeface="Raleway"/>
              <a:ea typeface="Raleway"/>
              <a:cs typeface="Raleway"/>
              <a:sym typeface="Raleway"/>
            </a:endParaRPr>
          </a:p>
          <a:p>
            <a:pPr indent="-304800" lvl="1" marL="9144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Sucht euch 2 Fotos aus der Fotoapp aus.</a:t>
            </a:r>
            <a:endParaRPr sz="1200">
              <a:solidFill>
                <a:schemeClr val="lt1"/>
              </a:solidFill>
              <a:latin typeface="Raleway"/>
              <a:ea typeface="Raleway"/>
              <a:cs typeface="Raleway"/>
              <a:sym typeface="Raleway"/>
            </a:endParaRPr>
          </a:p>
          <a:p>
            <a:pPr indent="-304800" lvl="2" marL="13716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 Selfie</a:t>
            </a:r>
            <a:endParaRPr sz="1200">
              <a:solidFill>
                <a:schemeClr val="lt1"/>
              </a:solidFill>
              <a:latin typeface="Raleway"/>
              <a:ea typeface="Raleway"/>
              <a:cs typeface="Raleway"/>
              <a:sym typeface="Raleway"/>
            </a:endParaRPr>
          </a:p>
          <a:p>
            <a:pPr indent="-304800" lvl="2" marL="13716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Ein Foto, dass von jemand anderen geschossen ist.</a:t>
            </a:r>
            <a:endParaRPr sz="1200">
              <a:solidFill>
                <a:schemeClr val="lt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1000"/>
                                        <p:tgtEl>
                                          <p:spTgt spid="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1000"/>
                                        <p:tgtEl>
                                          <p:spTgt spid="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1000"/>
                                        <p:tgtEl>
                                          <p:spTgt spid="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animEffect filter="fade" transition="in">
                                      <p:cBhvr>
                                        <p:cTn dur="1000"/>
                                        <p:tgtEl>
                                          <p:spTgt spid="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animEffect filter="fade" transition="in">
                                      <p:cBhvr>
                                        <p:cTn dur="1000"/>
                                        <p:tgtEl>
                                          <p:spTgt spid="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9" st="9"/>
                                            </p:txEl>
                                          </p:spTgt>
                                        </p:tgtEl>
                                        <p:attrNameLst>
                                          <p:attrName>style.visibility</p:attrName>
                                        </p:attrNameLst>
                                      </p:cBhvr>
                                      <p:to>
                                        <p:strVal val="visible"/>
                                      </p:to>
                                    </p:set>
                                    <p:animEffect filter="fade" transition="in">
                                      <p:cBhvr>
                                        <p:cTn dur="1000"/>
                                        <p:tgtEl>
                                          <p:spTgt spid="9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b="9771" l="719" r="-720" t="7068"/>
          <a:stretch/>
        </p:blipFill>
        <p:spPr>
          <a:xfrm>
            <a:off x="0" y="0"/>
            <a:ext cx="9277050" cy="5143500"/>
          </a:xfrm>
          <a:prstGeom prst="rect">
            <a:avLst/>
          </a:prstGeom>
          <a:noFill/>
          <a:ln>
            <a:noFill/>
          </a:ln>
        </p:spPr>
      </p:pic>
      <p:sp>
        <p:nvSpPr>
          <p:cNvPr id="97" name="Google Shape;97;p19"/>
          <p:cNvSpPr txBox="1"/>
          <p:nvPr/>
        </p:nvSpPr>
        <p:spPr>
          <a:xfrm>
            <a:off x="528150" y="2261825"/>
            <a:ext cx="4576800" cy="249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So seht</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ihr euch</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gegenseitig.</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15583" l="0" r="0" t="0"/>
          <a:stretch/>
        </p:blipFill>
        <p:spPr>
          <a:xfrm>
            <a:off x="0" y="0"/>
            <a:ext cx="9144002" cy="5143500"/>
          </a:xfrm>
          <a:prstGeom prst="rect">
            <a:avLst/>
          </a:prstGeom>
          <a:noFill/>
          <a:ln>
            <a:noFill/>
          </a:ln>
        </p:spPr>
      </p:pic>
      <p:sp>
        <p:nvSpPr>
          <p:cNvPr id="103" name="Google Shape;103;p20"/>
          <p:cNvSpPr txBox="1"/>
          <p:nvPr/>
        </p:nvSpPr>
        <p:spPr>
          <a:xfrm>
            <a:off x="528150" y="1428175"/>
            <a:ext cx="45768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Woher die Stärke bei</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der Firmung?</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blip>
          <a:srcRect b="12480" l="0" r="0" t="12472"/>
          <a:stretch/>
        </p:blipFill>
        <p:spPr>
          <a:xfrm>
            <a:off x="0" y="0"/>
            <a:ext cx="9144001" cy="5143497"/>
          </a:xfrm>
          <a:prstGeom prst="rect">
            <a:avLst/>
          </a:prstGeom>
          <a:noFill/>
          <a:ln>
            <a:noFill/>
          </a:ln>
        </p:spPr>
      </p:pic>
      <p:sp>
        <p:nvSpPr>
          <p:cNvPr id="109" name="Google Shape;109;p21"/>
          <p:cNvSpPr txBox="1"/>
          <p:nvPr>
            <p:ph type="ctrTitle"/>
          </p:nvPr>
        </p:nvSpPr>
        <p:spPr>
          <a:xfrm>
            <a:off x="1837575" y="1251525"/>
            <a:ext cx="5445900" cy="26406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6071" l="0" r="0" t="18875"/>
          <a:stretch/>
        </p:blipFill>
        <p:spPr>
          <a:xfrm>
            <a:off x="0" y="0"/>
            <a:ext cx="9144001" cy="5143497"/>
          </a:xfrm>
          <a:prstGeom prst="rect">
            <a:avLst/>
          </a:prstGeom>
          <a:noFill/>
          <a:ln>
            <a:noFill/>
          </a:ln>
        </p:spPr>
      </p:pic>
      <p:sp>
        <p:nvSpPr>
          <p:cNvPr id="115" name="Google Shape;115;p22"/>
          <p:cNvSpPr txBox="1"/>
          <p:nvPr/>
        </p:nvSpPr>
        <p:spPr>
          <a:xfrm>
            <a:off x="509375" y="437575"/>
            <a:ext cx="4928100" cy="387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2000">
                <a:solidFill>
                  <a:srgbClr val="FFFFFF"/>
                </a:solidFill>
                <a:latin typeface="Raleway"/>
                <a:ea typeface="Raleway"/>
                <a:cs typeface="Raleway"/>
                <a:sym typeface="Raleway"/>
              </a:rPr>
              <a:t>Gott,</a:t>
            </a:r>
            <a:endParaRPr sz="18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egal, ob ich sitze oder stehe,</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ob ich zweifle oder glaube,</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Du bist bei mir.</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Und selbst,</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wenn ich im Morgengrauen,</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wenn noch jeder schläft,</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mich aufmache ans Ende der Welt,</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Selbst dann bleibst Du bei mir.</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Ob ich dich sehe oder nicht.</a:t>
            </a:r>
            <a:endParaRPr sz="2000">
              <a:solidFill>
                <a:srgbClr val="FFFFFF"/>
              </a:solidFill>
              <a:latin typeface="Raleway"/>
              <a:ea typeface="Raleway"/>
              <a:cs typeface="Raleway"/>
              <a:sym typeface="Raleway"/>
            </a:endParaRPr>
          </a:p>
        </p:txBody>
      </p:sp>
      <p:sp>
        <p:nvSpPr>
          <p:cNvPr id="116" name="Google Shape;116;p22"/>
          <p:cNvSpPr txBox="1"/>
          <p:nvPr/>
        </p:nvSpPr>
        <p:spPr>
          <a:xfrm>
            <a:off x="509375" y="4316575"/>
            <a:ext cx="4230600" cy="29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700">
                <a:solidFill>
                  <a:srgbClr val="FFFFFF"/>
                </a:solidFill>
                <a:latin typeface="Raleway"/>
                <a:ea typeface="Raleway"/>
                <a:cs typeface="Raleway"/>
                <a:sym typeface="Raleway"/>
              </a:rPr>
              <a:t>frei nach Ps 139</a:t>
            </a:r>
            <a:endParaRPr sz="700">
              <a:solidFill>
                <a:srgbClr val="FFFFFF"/>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1000"/>
                                        <p:tgtEl>
                                          <p:spTgt spid="1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Effect filter="fade" transition="in">
                                      <p:cBhvr>
                                        <p:cTn dur="1000"/>
                                        <p:tgtEl>
                                          <p:spTgt spid="1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0" st="10"/>
                                            </p:txEl>
                                          </p:spTgt>
                                        </p:tgtEl>
                                        <p:attrNameLst>
                                          <p:attrName>style.visibility</p:attrName>
                                        </p:attrNameLst>
                                      </p:cBhvr>
                                      <p:to>
                                        <p:strVal val="visible"/>
                                      </p:to>
                                    </p:set>
                                    <p:animEffect filter="fade" transition="in">
                                      <p:cBhvr>
                                        <p:cTn dur="1000"/>
                                        <p:tgtEl>
                                          <p:spTgt spid="11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1" st="11"/>
                                            </p:txEl>
                                          </p:spTgt>
                                        </p:tgtEl>
                                        <p:attrNameLst>
                                          <p:attrName>style.visibility</p:attrName>
                                        </p:attrNameLst>
                                      </p:cBhvr>
                                      <p:to>
                                        <p:strVal val="visible"/>
                                      </p:to>
                                    </p:set>
                                    <p:animEffect filter="fade" transition="in">
                                      <p:cBhvr>
                                        <p:cTn dur="1000"/>
                                        <p:tgtEl>
                                          <p:spTgt spid="11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